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63" r:id="rId3"/>
    <p:sldId id="264" r:id="rId4"/>
    <p:sldId id="265" r:id="rId5"/>
    <p:sldId id="26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8B55-54B4-4327-BBC1-0922512BDD81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A7236-990A-4838-A960-101CD1B0C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6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e4737ec8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8e4737ec8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8e48147f08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8e48147f0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e48147f08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g8e48147f0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f56fbc08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8f56fbc0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8e48147f08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8e48147f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fdff1a702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8fdff1a70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48147f08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g8e48147f0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fdff1a702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8fdff1a702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e4737ec8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8e4737ec8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f470bc4d7_2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8f470bc4d7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e4737ec8d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8e4737ec8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f470bc4d7_2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8f470bc4d7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fa274494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8fa27449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fdff1a70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8fdff1a7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e48147f08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8e48147f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e4737ec8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g8e4737ec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3C47-32F7-4562-84B9-B8D72F75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7AB30-0435-460E-9C2B-CE087E96B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75D57-C4A2-4D0D-9886-7FB72C98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C705-0117-4E91-9BFC-B662196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FE3F9-5E08-4788-A359-62C87BE6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6639-9A23-4ED2-8DCF-3E026673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F3AC5-AA2B-4E41-8166-5D0A1AEA7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D6DE3-7077-4D56-8BFD-CCF38CD0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BB1E6-CEF0-454E-AE36-B8DAD871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7581-46ED-4F18-B9E4-6D5920C6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D1AA7-DBBF-4DDB-A922-1E2BEBBBA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2AA02-9F76-47D0-9A37-D88263055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6F216-2D06-4D9D-BB2C-AFD2544D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0FFE8-5B99-4643-818E-28822405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BF21-6F43-4DEB-9EF4-3FAAACEF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BF5D-C37D-4563-A23A-1A5EF685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871D-5D1D-472E-980F-588B690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08EDF-D5E5-4514-996B-3D053A52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C465F-B5C6-41A4-AF36-7C2238EE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D9FCB-1991-4BBE-97E3-DFA30C44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0FB3-9023-47DB-903B-FED97E45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61F0-C67B-450A-8C5D-7432A2B8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23089-8DB1-41F5-AF8F-1AF8F9A7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9DDE5-BC87-4AFC-96F9-AA5470FE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3A26F-E83D-410B-A748-76870C84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44C8-51C9-4763-A3C4-465645BC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6F3EF-762C-4E92-8FD1-ED6DF39BB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ACC15-999A-4D80-BBD2-6202C6433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1A617-C818-4227-B886-3338A7F3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9AB51-2725-4E35-AA40-25EF3FA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40BC3-E998-453C-B555-F2F9C781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1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DBC8-72F6-4C89-88F4-D7499020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E65EA-C93A-4C62-8C64-B64F0A19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2DA16-3AE2-4AC7-9B61-546827DC9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05D73-8AA0-465A-BB38-063DC76A2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2504D-9C1B-4587-B86E-C4A26F081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8EC0F-DFD9-44BB-B7BA-82CF847F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04113-50B7-4005-AF3C-3F3DA92D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007B0-F88E-46BB-BE5B-FC6F9290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305C-0F25-41D8-AF80-5C7DB5B3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35FEE-38A6-4780-98DC-E0C467D0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009CD-6CBE-4D1B-81C6-4F6935AF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48535-DC0E-4A14-9929-EAF2289B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2E8EC-CB38-4DFF-9D6B-6F9058C9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F37E2-6CDD-4473-90C9-198EABE9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DEB95-83E8-430E-B027-86921E20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8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52AD-9155-42B7-87FC-33F7D639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D4D4-DDBF-444B-AE1E-431F654A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43193-A144-4B63-A4FA-F8145B09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07D12-4CD6-41B0-8561-D158BA6D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3E651-2016-40AB-959B-63AA7FE5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DA383-4CEF-4A75-AFA2-0093941F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F08C-BB98-4FE9-AC93-652FC6A3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1223D-268B-4628-B555-36BB0FA67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286A3-A2E3-4838-AC1F-6733A4F3C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DAF51-398D-4E73-8DE3-7C2E791B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92887-CDF5-4E91-9BB1-F541600C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9E615-63AC-4843-B176-775FA5F3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7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DB1BD-8953-4B08-A206-9E74A7E5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58760-675A-42AF-BC38-EA7280484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5DA2A-2B91-48EA-9ED0-0CE36DE3D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7F89-014C-4732-8ED5-A3B74A2F923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E9BCA-B5BB-4F2C-9E50-C0A603B01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3274F-5E81-4853-8C55-EB6FBC5C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C870-BB6B-4C7A-9E97-42301C99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1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zN91yu0RGHfOmgm687BJzXWx66FnGoz0bx_mifQON_tQ3ng/viewform?usp=sf_lin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cheney.weebly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hyperlink" Target="mailto:regan.cheney@sccps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slearning.com/global/about-us/resources/overview-vide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5213612894?pwd=WTYwWXNGWlhFdk1idDV2VFZPa2U3dz0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4737ec8d_0_7"/>
          <p:cNvSpPr txBox="1">
            <a:spLocks noGrp="1"/>
          </p:cNvSpPr>
          <p:nvPr>
            <p:ph type="title"/>
          </p:nvPr>
        </p:nvSpPr>
        <p:spPr>
          <a:xfrm>
            <a:off x="261575" y="3359217"/>
            <a:ext cx="11834100" cy="328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3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Bienvenidos a la señora Cheney y al aula de la Sra. Norwood. </a:t>
            </a:r>
            <a:br>
              <a:rPr lang="en-US" sz="63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</a:br>
            <a:endParaRPr sz="3900" b="1">
              <a:solidFill>
                <a:srgbClr val="6AA84F"/>
              </a:solidFill>
            </a:endParaRPr>
          </a:p>
        </p:txBody>
      </p:sp>
      <p:pic>
        <p:nvPicPr>
          <p:cNvPr id="182" name="Google Shape;182;g8e4737ec8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950" y="809750"/>
            <a:ext cx="4313625" cy="2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8e4737ec8d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651" y="697850"/>
            <a:ext cx="1939874" cy="2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8e4737ec8d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6000" y="725312"/>
            <a:ext cx="1895965" cy="236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e48147f08_0_22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en el aula: Habilidades para trabajar</a:t>
            </a:r>
            <a:b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8e48147f08_0_22"/>
          <p:cNvSpPr txBox="1">
            <a:spLocks noGrp="1"/>
          </p:cNvSpPr>
          <p:nvPr>
            <p:ph type="body" idx="1"/>
          </p:nvPr>
        </p:nvSpPr>
        <p:spPr>
          <a:xfrm>
            <a:off x="473050" y="2114279"/>
            <a:ext cx="6607200" cy="3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  <a:t>Aprender Letras y Sonidos</a:t>
            </a:r>
            <a:b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  <a:t>Fundations - Wilson Reading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b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  <a:t>	La escritura a mano es </a:t>
            </a:r>
            <a:b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  <a:t>	MUY importante una vez </a:t>
            </a:r>
            <a:b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  <a:t>	aprendemos a formar </a:t>
            </a:r>
            <a:b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  <a:t>	y escribir cada letra. </a:t>
            </a:r>
            <a:br>
              <a:rPr lang="en-US" sz="3700">
                <a:latin typeface="Comic Sans MS"/>
                <a:ea typeface="Comic Sans MS"/>
                <a:cs typeface="Comic Sans MS"/>
                <a:sym typeface="Comic Sans MS"/>
              </a:rPr>
            </a:b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g8e48147f08_0_22"/>
          <p:cNvPicPr preferRelativeResize="0"/>
          <p:nvPr/>
        </p:nvPicPr>
        <p:blipFill rotWithShape="1">
          <a:blip r:embed="rId3">
            <a:alphaModFix/>
          </a:blip>
          <a:srcRect l="10962" r="10952"/>
          <a:stretch/>
        </p:blipFill>
        <p:spPr>
          <a:xfrm>
            <a:off x="204048" y="3526964"/>
            <a:ext cx="1106400" cy="1764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0" name="Google Shape;390;g8e48147f08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5825" y="2213100"/>
            <a:ext cx="5167600" cy="3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e48147f08_0_30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en el aula: Habilidades para trabajar</a:t>
            </a:r>
            <a:b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8e48147f08_0_30"/>
          <p:cNvSpPr txBox="1">
            <a:spLocks noGrp="1"/>
          </p:cNvSpPr>
          <p:nvPr>
            <p:ph type="body" idx="1"/>
          </p:nvPr>
        </p:nvSpPr>
        <p:spPr>
          <a:xfrm>
            <a:off x="498776" y="1861047"/>
            <a:ext cx="66072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Aprender palabras visuales</a:t>
            </a:r>
            <a:br>
              <a:rPr lang="en-US" sz="3700">
                <a:latin typeface="Arial"/>
                <a:ea typeface="Arial"/>
                <a:cs typeface="Arial"/>
                <a:sym typeface="Arial"/>
              </a:rPr>
            </a:b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g8e48147f08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000" y="2441250"/>
            <a:ext cx="5317500" cy="43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8e48147f08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6600" y="1568226"/>
            <a:ext cx="5086025" cy="50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f56fbc08f_0_0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en el aula: Habilidades para trabajar</a:t>
            </a:r>
            <a:b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8f56fbc08f_0_0"/>
          <p:cNvSpPr txBox="1">
            <a:spLocks noGrp="1"/>
          </p:cNvSpPr>
          <p:nvPr>
            <p:ph type="body" idx="1"/>
          </p:nvPr>
        </p:nvSpPr>
        <p:spPr>
          <a:xfrm>
            <a:off x="566150" y="1837225"/>
            <a:ext cx="10816500" cy="4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Lectura de libros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Hay muchas maneras de leer con su hijo. Usted puede leerle a su hijo, hacer que su hijo le lea, hacer que su hijo lea las láminas o que su hijo le vuelva a contar una historia.  Si su hijo es bilingüe, puede leerle y hacer preguntas en inglés y el otro idioma que puedan hablar.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Al leer juntos es genial parar y hacer preguntas para trabajar en la comprensión.  Por ejemplo,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¿Quiénes son los personajes (personas, animales o criaturas de la historia)?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¿Dónde está el escenario (donde tiene lugar la historia)?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¿Qué está pasando durante la historia -Comienzo, Medio y Fin?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¿Cómo se sienten los personajes?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¿Qué pasará después?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¿Cuál era tu parte favorita y por qué?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g8f56fbc08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8175" y="3331225"/>
            <a:ext cx="3107224" cy="352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en el aula: Habilidades para trabajar</a:t>
            </a:r>
            <a:b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"/>
          <p:cNvSpPr txBox="1">
            <a:spLocks noGrp="1"/>
          </p:cNvSpPr>
          <p:nvPr>
            <p:ph type="body" idx="1"/>
          </p:nvPr>
        </p:nvSpPr>
        <p:spPr>
          <a:xfrm>
            <a:off x="677550" y="1919950"/>
            <a:ext cx="10836900" cy="1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r>
              <a:rPr lang="en-US" sz="3422">
                <a:latin typeface="Arial"/>
                <a:ea typeface="Arial"/>
                <a:cs typeface="Arial"/>
                <a:sym typeface="Arial"/>
              </a:rPr>
              <a:t>Contando hasta 100, 120 y saltando el conteo</a:t>
            </a:r>
            <a:br>
              <a:rPr lang="en-US" sz="3422">
                <a:latin typeface="Arial"/>
                <a:ea typeface="Arial"/>
                <a:cs typeface="Arial"/>
                <a:sym typeface="Arial"/>
              </a:rPr>
            </a:br>
            <a:endParaRPr sz="3422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975" y="2547625"/>
            <a:ext cx="3993112" cy="42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2995" y="3062300"/>
            <a:ext cx="4529426" cy="292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e48147f08_0_8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del aula: Lista de suministros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8e48147f08_0_8"/>
          <p:cNvSpPr txBox="1">
            <a:spLocks noGrp="1"/>
          </p:cNvSpPr>
          <p:nvPr>
            <p:ph type="body" idx="1"/>
          </p:nvPr>
        </p:nvSpPr>
        <p:spPr>
          <a:xfrm>
            <a:off x="515300" y="2002475"/>
            <a:ext cx="6739200" cy="5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0" indent="-35369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50"/>
              <a:buChar char="□"/>
            </a:pPr>
            <a:r>
              <a:rPr lang="en-US" sz="1200" b="1" i="1"/>
              <a:t>Todos los estudiantes deben usar bolsas de libros transparentes o de malla.</a:t>
            </a:r>
            <a:br>
              <a:rPr lang="en-US" sz="1200" b="1" i="1"/>
            </a:br>
            <a:r>
              <a:rPr lang="en-US" sz="1200" b="1" i="1"/>
              <a:t>1 aglutinante negro de una pulgada con cubierta protectora del manguito</a:t>
            </a:r>
            <a:br>
              <a:rPr lang="en-US" sz="1200" b="1" i="1"/>
            </a:br>
            <a:r>
              <a:rPr lang="en-US" sz="1200" b="1" i="1"/>
              <a:t>1 carpeta de plástico con 3 puntas y 2 bolsillos</a:t>
            </a:r>
            <a:br>
              <a:rPr lang="en-US" sz="1200" b="1" i="1"/>
            </a:br>
            <a:r>
              <a:rPr lang="en-US" sz="1200" b="1" i="1"/>
              <a:t>1 libro de composición primaria para los grados K-2 (dirá libro de composición primaria en el frente)</a:t>
            </a:r>
            <a:br>
              <a:rPr lang="en-US" sz="1200" b="1" i="1"/>
            </a:br>
            <a:r>
              <a:rPr lang="en-US" sz="1200" b="1" i="1"/>
              <a:t>1 cuaderno de composición de regla ancha (cubierta de mármol)</a:t>
            </a:r>
            <a:br>
              <a:rPr lang="en-US" sz="1200" b="1" i="1"/>
            </a:br>
            <a:r>
              <a:rPr lang="en-US" sz="1200" b="1" i="1"/>
              <a:t>1 caja de alimentación (8,5" X 5")</a:t>
            </a:r>
            <a:br>
              <a:rPr lang="en-US" sz="1200" b="1" i="1"/>
            </a:br>
            <a:r>
              <a:rPr lang="en-US" sz="1200" b="1" i="1"/>
              <a:t>2 24 paquetes de lápices Dixon Ticonderoga *</a:t>
            </a:r>
            <a:br>
              <a:rPr lang="en-US" sz="1200" b="1" i="1"/>
            </a:br>
            <a:r>
              <a:rPr lang="en-US" sz="1200" b="1" i="1"/>
              <a:t>3 cajas de crayones Crayola (24 conteos) *</a:t>
            </a:r>
            <a:br>
              <a:rPr lang="en-US" sz="1200" b="1" i="1"/>
            </a:br>
            <a:r>
              <a:rPr lang="en-US" sz="1200" b="1" i="1"/>
              <a:t>1 caja de marcadores Crayola Classic Colors (sin marcadores skinny) *</a:t>
            </a:r>
            <a:br>
              <a:rPr lang="en-US" sz="1200" b="1" i="1"/>
            </a:br>
            <a:r>
              <a:rPr lang="en-US" sz="1200" b="1" i="1"/>
              <a:t>2 paquetes de palos de pegamento *</a:t>
            </a:r>
            <a:br>
              <a:rPr lang="en-US" sz="1200" b="1" i="1"/>
            </a:br>
            <a:r>
              <a:rPr lang="en-US" sz="1200" b="1" i="1"/>
              <a:t>1 paquete de marcadores de borrado en seco EXPO con borrador *</a:t>
            </a:r>
            <a:br>
              <a:rPr lang="en-US" sz="1200" b="1" i="1"/>
            </a:br>
            <a:r>
              <a:rPr lang="en-US" sz="1200" b="1" i="1"/>
              <a:t>1 par de tijeras Fiskars *</a:t>
            </a:r>
            <a:br>
              <a:rPr lang="en-US" sz="1200" b="1" i="1"/>
            </a:br>
            <a:r>
              <a:rPr lang="en-US" sz="1200" b="1" i="1"/>
              <a:t>1 par de auriculares (no auriculares)</a:t>
            </a:r>
            <a:br>
              <a:rPr lang="en-US" sz="1200" b="1" i="1"/>
            </a:br>
            <a:r>
              <a:rPr lang="en-US" sz="1200" b="1" i="1"/>
              <a:t>2 cajas grandes de tejidos</a:t>
            </a:r>
            <a:br>
              <a:rPr lang="en-US" sz="1200" b="1" i="1"/>
            </a:br>
            <a:r>
              <a:rPr lang="en-US" sz="1200" b="1" i="1"/>
              <a:t>1 botella de diez onzas de desinfectante de manos</a:t>
            </a:r>
            <a:br>
              <a:rPr lang="en-US" sz="1200" b="1" i="1"/>
            </a:br>
            <a:r>
              <a:rPr lang="en-US" sz="1200" b="1" i="1"/>
              <a:t>Un cambio de ropa uniforme con ropa interior (que se guardarán en la bolsa de libros)</a:t>
            </a:r>
            <a:br>
              <a:rPr lang="en-US" sz="1200" b="1" i="1"/>
            </a:br>
            <a:r>
              <a:rPr lang="en-US" sz="1200" b="1" i="1"/>
              <a:t>*Por favor, preste atención a las marcas solicitadas. Aunque la marca puede ser más cara, hemos aprendido a lo largo de los años que duran más tiempo y/ o funcionan mejor, ahorrándote dinero a largo plazo.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8e48147f08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975" y="3088018"/>
            <a:ext cx="3872500" cy="24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fdff1a702_0_95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del aula: Código de vestimenta</a:t>
            </a:r>
            <a:b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8fdff1a702_0_95"/>
          <p:cNvSpPr txBox="1"/>
          <p:nvPr/>
        </p:nvSpPr>
        <p:spPr>
          <a:xfrm>
            <a:off x="84250" y="1837225"/>
            <a:ext cx="9318000" cy="4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Camisa/Blouse Hunter Verde o Blanco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Fondos Khaki o Marina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Calcetines/Tights/Leggings SOLID Blanco, Marino o Negro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camisetas (si están desgastadas) DEBEN ser de color blanco SÓLIDO.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sudaderas con capucha que no se descomprimen NUNCA están permitidas.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suéteres y chaquetas usados en el edificio DEBEN ser SOLID hunter green, navy, black o white.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cinturones (si están desgastados) deben ser de color marino, negro o marrón.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zapatos DEBEN tener la dedo del pie completamente cerrado.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¡Practica arropar y atando sus zapatos!</a:t>
            </a:r>
            <a:endParaRPr sz="2000" b="1" i="1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g8fdff1a702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1126" y="2470400"/>
            <a:ext cx="3292974" cy="41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8fdff1a702_0_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8275" y="145125"/>
            <a:ext cx="1755826" cy="1755826"/>
          </a:xfrm>
          <a:prstGeom prst="rect">
            <a:avLst/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e48147f08_0_14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del estudiante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8e48147f08_0_14"/>
          <p:cNvSpPr txBox="1">
            <a:spLocks noGrp="1"/>
          </p:cNvSpPr>
          <p:nvPr>
            <p:ph type="body" idx="1"/>
          </p:nvPr>
        </p:nvSpPr>
        <p:spPr>
          <a:xfrm>
            <a:off x="165600" y="1892775"/>
            <a:ext cx="5179200" cy="3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Por favor, rellene el formulario de Google de información del estudiante</a:t>
            </a:r>
            <a:br>
              <a:rPr lang="en-US" sz="3700">
                <a:latin typeface="Arial"/>
                <a:ea typeface="Arial"/>
                <a:cs typeface="Arial"/>
                <a:sym typeface="Arial"/>
              </a:rPr>
            </a:br>
            <a:endParaRPr sz="3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https://docs.google.com/forms/d/e/1FAIpQLSdzN91yu0RGHfOmgm687BJzXWx66FnGoz0bx_mifQON_tQ3ng/viewform?usp=sf_link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g8e48147f08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425" y="784875"/>
            <a:ext cx="4065197" cy="552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8e48147f08_0_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0438" y="3527500"/>
            <a:ext cx="1624350" cy="17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8e48147f08_0_14"/>
          <p:cNvSpPr txBox="1"/>
          <p:nvPr/>
        </p:nvSpPr>
        <p:spPr>
          <a:xfrm>
            <a:off x="5669280" y="2567000"/>
            <a:ext cx="201332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Código QR</a:t>
            </a:r>
            <a:b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g8e48147f08_0_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429" y="1963142"/>
            <a:ext cx="4065199" cy="3569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fdff1a702_0_299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contact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8fdff1a702_0_299"/>
          <p:cNvSpPr txBox="1">
            <a:spLocks noGrp="1"/>
          </p:cNvSpPr>
          <p:nvPr>
            <p:ph type="body" idx="1"/>
          </p:nvPr>
        </p:nvSpPr>
        <p:spPr>
          <a:xfrm>
            <a:off x="363550" y="2014175"/>
            <a:ext cx="112716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rgbClr val="252525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Sitio web: </a:t>
            </a:r>
            <a:r>
              <a:rPr lang="en-US" sz="3200" b="1" u="sng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https://rcheney.weebly.com/</a:t>
            </a:r>
            <a:endParaRPr sz="32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252525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Correo</a:t>
            </a:r>
            <a:r>
              <a:rPr lang="en-US" sz="32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electrónico</a:t>
            </a:r>
            <a:r>
              <a:rPr lang="en-US" sz="32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3200" b="1" u="sng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regan.cheney@sccpss.com</a:t>
            </a:r>
            <a:endParaRPr sz="32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252525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200" b="1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Oficina</a:t>
            </a:r>
            <a:r>
              <a:rPr lang="en-US" sz="32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lang="en-US" sz="3200" b="1" dirty="0">
                <a:solidFill>
                  <a:srgbClr val="252525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b="1" dirty="0">
                <a:latin typeface="Roboto"/>
                <a:ea typeface="Roboto"/>
                <a:cs typeface="Roboto"/>
                <a:sym typeface="Roboto"/>
              </a:rPr>
              <a:t>912-395-6440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 sz="32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3200" b="1" dirty="0">
                <a:latin typeface="Roboto"/>
                <a:ea typeface="Roboto"/>
                <a:cs typeface="Roboto"/>
                <a:sym typeface="Roboto"/>
              </a:rPr>
              <a:t>Dojo de </a:t>
            </a:r>
            <a:r>
              <a:rPr lang="en-US" sz="3200" b="1" dirty="0" err="1">
                <a:latin typeface="Roboto"/>
                <a:ea typeface="Roboto"/>
                <a:cs typeface="Roboto"/>
                <a:sym typeface="Roboto"/>
              </a:rPr>
              <a:t>clase</a:t>
            </a:r>
            <a:r>
              <a:rPr lang="en-US" sz="3200" b="1" dirty="0">
                <a:latin typeface="Roboto"/>
                <a:ea typeface="Roboto"/>
                <a:cs typeface="Roboto"/>
                <a:sym typeface="Roboto"/>
              </a:rPr>
              <a:t> – Por favor revise el </a:t>
            </a:r>
            <a:r>
              <a:rPr lang="en-US" sz="3200" b="1" dirty="0" err="1">
                <a:latin typeface="Roboto"/>
                <a:ea typeface="Roboto"/>
                <a:cs typeface="Roboto"/>
                <a:sym typeface="Roboto"/>
              </a:rPr>
              <a:t>correo</a:t>
            </a:r>
            <a:r>
              <a:rPr lang="en-US" sz="32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dirty="0" err="1">
                <a:latin typeface="Roboto"/>
                <a:ea typeface="Roboto"/>
                <a:cs typeface="Roboto"/>
                <a:sym typeface="Roboto"/>
              </a:rPr>
              <a:t>electrónico</a:t>
            </a:r>
            <a:r>
              <a:rPr lang="en-US" sz="3200" b="1" dirty="0"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US" sz="32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3200" b="1" dirty="0"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3200" b="1" dirty="0" err="1">
                <a:latin typeface="Roboto"/>
                <a:ea typeface="Roboto"/>
                <a:cs typeface="Roboto"/>
                <a:sym typeface="Roboto"/>
              </a:rPr>
              <a:t>obtener</a:t>
            </a:r>
            <a:r>
              <a:rPr lang="en-US" sz="32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dirty="0" err="1">
                <a:latin typeface="Roboto"/>
                <a:ea typeface="Roboto"/>
                <a:cs typeface="Roboto"/>
                <a:sym typeface="Roboto"/>
              </a:rPr>
              <a:t>información</a:t>
            </a:r>
            <a:br>
              <a:rPr lang="en-US" sz="3700" b="1" dirty="0">
                <a:latin typeface="Roboto"/>
                <a:ea typeface="Roboto"/>
                <a:cs typeface="Roboto"/>
                <a:sym typeface="Roboto"/>
              </a:rPr>
            </a:br>
            <a:endParaRPr sz="37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5" name="Google Shape;445;g8fdff1a702_0_2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8100" y="4058100"/>
            <a:ext cx="3714525" cy="23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8fdff1a702_0_2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09025" y="2361572"/>
            <a:ext cx="1470900" cy="14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8fdff1a702_0_299"/>
          <p:cNvSpPr txBox="1"/>
          <p:nvPr/>
        </p:nvSpPr>
        <p:spPr>
          <a:xfrm>
            <a:off x="9488363" y="1752463"/>
            <a:ext cx="1912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QR Code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e4737ec8d_0_13"/>
          <p:cNvSpPr txBox="1">
            <a:spLocks noGrp="1"/>
          </p:cNvSpPr>
          <p:nvPr>
            <p:ph type="title"/>
          </p:nvPr>
        </p:nvSpPr>
        <p:spPr>
          <a:xfrm>
            <a:off x="159025" y="47707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Conocer a la Sra. Cheney</a:t>
            </a:r>
            <a:br>
              <a:rPr lang="en-US" sz="48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99" name="Google Shape;199;g8e4737ec8d_0_13"/>
          <p:cNvSpPr txBox="1">
            <a:spLocks noGrp="1"/>
          </p:cNvSpPr>
          <p:nvPr>
            <p:ph type="body" idx="1"/>
          </p:nvPr>
        </p:nvSpPr>
        <p:spPr>
          <a:xfrm>
            <a:off x="347025" y="1947975"/>
            <a:ext cx="115347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Estoy emocionado por el año escolar 2020-2021 en Hesse K-8 School! Quiero aprovechar esta oportunidad para presentarme. Soy Regan Cheney y seré el maestro de jardín de infantes de su hijo. Estoy emocionado de ser el maestro de su hijo este año.</a:t>
            </a:r>
            <a:br>
              <a:rPr lang="en-US" sz="1800"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Quiero contarles un poco más sobre mí para que puedan llegar a saber quién es el maestro de su hijo. Soy originario del oeste de Pensilvania a unas 1,5 horas al norte de Pittsburgh – ¡Go Steelers, Penguins y Pirates!  Me gradué de Grove City College, una universidad privada de artes liberales en Grove City, Pensilvania. Trabajé en escuelas públicas durante 10 años en Pensilvania.  Luego me mudé a Florida con mi esposo y enseñé Kindergarten en Florida durante cuatro años.  He vivido en Savannah para dos años ahora y estoy comenzando mi séptimo año de enseñanza de kindergarten. </a:t>
            </a:r>
            <a:br>
              <a:rPr lang="en-US" sz="1800"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Durante nuestros primeros días como clase, vamos a repasar los procedimientos del salón de clases, las rutinas y las actividades para conocernos. . Sé que venir a una nueva clase, especialmente una clase virtual, y o nueva escuela será un ajuste para su hijo.  El equipo de jardín de infantes y yo estaremos planeando y colaborando juntos para hacer de este cambio a un nuevo año escolar una transición suave para su hijo, así como un año fantástico.  </a:t>
            </a:r>
            <a:br>
              <a:rPr lang="en-US" sz="1800"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Una vez más, estoy tan emocionado de ser el maestro de jardín de infantes de su hijo! Si usted tiene alguna pregunta o inquietud por favor no dude en enviarme un correo electrónico. ¡Espero un maravilloso año escolar!</a:t>
            </a:r>
            <a:br>
              <a:rPr lang="en-US" sz="1800">
                <a:latin typeface="Roboto"/>
                <a:ea typeface="Roboto"/>
                <a:cs typeface="Roboto"/>
                <a:sym typeface="Roboto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8e4737ec8d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3650" y="707125"/>
            <a:ext cx="849226" cy="84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8e4737ec8d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050" y="482891"/>
            <a:ext cx="1038125" cy="12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f470bc4d7_2_12"/>
          <p:cNvSpPr txBox="1">
            <a:spLocks noGrp="1"/>
          </p:cNvSpPr>
          <p:nvPr>
            <p:ph type="title"/>
          </p:nvPr>
        </p:nvSpPr>
        <p:spPr>
          <a:xfrm>
            <a:off x="159025" y="47707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Sra. Cheney Likes:</a:t>
            </a:r>
            <a:endParaRPr/>
          </a:p>
        </p:txBody>
      </p:sp>
      <p:sp>
        <p:nvSpPr>
          <p:cNvPr id="207" name="Google Shape;207;g8f470bc4d7_2_12"/>
          <p:cNvSpPr txBox="1">
            <a:spLocks noGrp="1"/>
          </p:cNvSpPr>
          <p:nvPr>
            <p:ph type="body" idx="1"/>
          </p:nvPr>
        </p:nvSpPr>
        <p:spPr>
          <a:xfrm>
            <a:off x="347025" y="1947975"/>
            <a:ext cx="2612400" cy="3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 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8f470bc4d7_2_12" descr="Bitmoji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25" y="19479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8f470bc4d7_2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8100" y="1830775"/>
            <a:ext cx="2771311" cy="205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8f470bc4d7_2_12" descr="Bitmoji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5525" y="2100375"/>
            <a:ext cx="2052500" cy="20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8f470bc4d7_2_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2525" y="4440078"/>
            <a:ext cx="1782899" cy="178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8f470bc4d7_2_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5525" y="4800352"/>
            <a:ext cx="1782900" cy="17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8f470bc4d7_2_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6136" y="3021202"/>
            <a:ext cx="1763952" cy="282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8f470bc4d7_2_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8650" y="477078"/>
            <a:ext cx="1038125" cy="12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e4737ec8d_0_18"/>
          <p:cNvSpPr txBox="1">
            <a:spLocks noGrp="1"/>
          </p:cNvSpPr>
          <p:nvPr>
            <p:ph type="title"/>
          </p:nvPr>
        </p:nvSpPr>
        <p:spPr>
          <a:xfrm>
            <a:off x="159025" y="47707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Conozca a la Sra. Norwood</a:t>
            </a:r>
            <a:br>
              <a:rPr lang="en-US" sz="48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20" name="Google Shape;220;g8e4737ec8d_0_18"/>
          <p:cNvSpPr txBox="1">
            <a:spLocks noGrp="1"/>
          </p:cNvSpPr>
          <p:nvPr>
            <p:ph type="body" idx="1"/>
          </p:nvPr>
        </p:nvSpPr>
        <p:spPr>
          <a:xfrm>
            <a:off x="457150" y="2090050"/>
            <a:ext cx="11123700" cy="47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Nací en Savannah Georgia y asistí a Savannah Chatham County Schools.  Recibí una licenciatura en Administración de Empresas de la Universidad Estatal de Savannah.  Más tarde, asistí a la Universidad del Sur de Georgia para obtener un título en La primera infancia. 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Disfruto caminando, cocinando, escuchando buena música y trabajando con niños.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Tengo tres hijos: Kendra, Kenielle y Kenneth.  Tengo 3 nietos: Luca, Wilder y Luna. Amo a mis hijos, pero mis nietos son los "Amores" de mi vida. 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8e4737ec8d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0775" y="680950"/>
            <a:ext cx="952051" cy="95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8e4737ec8d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50" y="477075"/>
            <a:ext cx="1176720" cy="14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f470bc4d7_2_36"/>
          <p:cNvSpPr txBox="1">
            <a:spLocks noGrp="1"/>
          </p:cNvSpPr>
          <p:nvPr>
            <p:ph type="title"/>
          </p:nvPr>
        </p:nvSpPr>
        <p:spPr>
          <a:xfrm>
            <a:off x="159025" y="47707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7160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Sra. Norwood Likes:</a:t>
            </a:r>
            <a:endParaRPr/>
          </a:p>
        </p:txBody>
      </p:sp>
      <p:pic>
        <p:nvPicPr>
          <p:cNvPr id="228" name="Google Shape;228;g8f470bc4d7_2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50" y="477075"/>
            <a:ext cx="1176720" cy="14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8f470bc4d7_2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9325" y="4751050"/>
            <a:ext cx="2538825" cy="18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8f470bc4d7_2_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6703" y="477078"/>
            <a:ext cx="47625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8f470bc4d7_2_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78" y="3843728"/>
            <a:ext cx="1674700" cy="274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8f470bc4d7_2_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0047" y="2035103"/>
            <a:ext cx="2066959" cy="20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8f470bc4d7_2_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81050" y="1905000"/>
            <a:ext cx="14097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8f470bc4d7_2_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5175" y="3288099"/>
            <a:ext cx="2850537" cy="28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8f470bc4d7_2_36"/>
          <p:cNvSpPr txBox="1"/>
          <p:nvPr/>
        </p:nvSpPr>
        <p:spPr>
          <a:xfrm>
            <a:off x="5396600" y="2356125"/>
            <a:ext cx="1409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8f470bc4d7_2_36"/>
          <p:cNvSpPr txBox="1"/>
          <p:nvPr/>
        </p:nvSpPr>
        <p:spPr>
          <a:xfrm>
            <a:off x="8529675" y="4189175"/>
            <a:ext cx="23277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8f470bc4d7_2_36"/>
          <p:cNvSpPr txBox="1"/>
          <p:nvPr/>
        </p:nvSpPr>
        <p:spPr>
          <a:xfrm>
            <a:off x="2460250" y="5127100"/>
            <a:ext cx="12513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fa2744944_0_0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en el aula: itslearning LMS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8fa2744944_0_0"/>
          <p:cNvSpPr txBox="1">
            <a:spLocks noGrp="1"/>
          </p:cNvSpPr>
          <p:nvPr>
            <p:ph type="body" idx="1"/>
          </p:nvPr>
        </p:nvSpPr>
        <p:spPr>
          <a:xfrm>
            <a:off x="431375" y="2217675"/>
            <a:ext cx="61377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r>
              <a:rPr lang="en-US" sz="3400">
                <a:latin typeface="Arial"/>
                <a:ea typeface="Arial"/>
                <a:cs typeface="Arial"/>
                <a:sym typeface="Arial"/>
              </a:rPr>
              <a:t>Sistema de Gestión del Aprendizaje</a:t>
            </a:r>
            <a:br>
              <a:rPr lang="en-US" sz="3400">
                <a:latin typeface="Arial"/>
                <a:ea typeface="Arial"/>
                <a:cs typeface="Arial"/>
                <a:sym typeface="Arial"/>
              </a:rPr>
            </a:b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3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https://itslearning.com/global/about-us/resources/overview-video/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8fa274494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9127" y="1222800"/>
            <a:ext cx="3922150" cy="22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8fa2744944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824" y="4656885"/>
            <a:ext cx="1359300" cy="13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8fa2744944_0_0"/>
          <p:cNvSpPr txBox="1"/>
          <p:nvPr/>
        </p:nvSpPr>
        <p:spPr>
          <a:xfrm>
            <a:off x="7234277" y="3592300"/>
            <a:ext cx="4797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¿Cuál es su aprendizaje?</a:t>
            </a:r>
            <a:br>
              <a:rPr lang="en-US" sz="1300" b="1" i="1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1" i="1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ItsLearning es un sistema de gestión de aprendizaje basado en la nube.  Esta solución proporcionará a los padres, estudiantes y personal una "ventanilla única" para todas las cosas relacionadas con el plan de estudios y la gestión de contenido, la instrucción, las herramientas para la evaluación y la comunicación, y los informes y análisis. El sistema se integrará con proveedores de software y contenido de terceros para proporcionar un proceso sin problemas para el aprendizaje remoto. </a:t>
            </a:r>
            <a:br>
              <a:rPr lang="en-US" sz="1300" b="1" i="1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</a:br>
            <a:endParaRPr sz="1300" b="1" i="0" u="none" strike="noStrike" cap="none">
              <a:solidFill>
                <a:srgbClr val="444444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8fa2744944_0_0"/>
          <p:cNvSpPr txBox="1"/>
          <p:nvPr/>
        </p:nvSpPr>
        <p:spPr>
          <a:xfrm>
            <a:off x="51475" y="6058300"/>
            <a:ext cx="30000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Código QR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8fa2744944_0_0"/>
          <p:cNvSpPr txBox="1"/>
          <p:nvPr/>
        </p:nvSpPr>
        <p:spPr>
          <a:xfrm>
            <a:off x="3152375" y="4554850"/>
            <a:ext cx="28821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hijo recibirá la misma instrucción de alta calidad que recibiría en circunstancias normales sólo a través de una experiencia virtual.</a:t>
            </a:r>
            <a:b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fdff1a702_0_6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día típico en el aula</a:t>
            </a: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8fdff1a702_0_6"/>
          <p:cNvSpPr txBox="1">
            <a:spLocks noGrp="1"/>
          </p:cNvSpPr>
          <p:nvPr>
            <p:ph type="body" idx="1"/>
          </p:nvPr>
        </p:nvSpPr>
        <p:spPr>
          <a:xfrm>
            <a:off x="3" y="1837225"/>
            <a:ext cx="8709000" cy="50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Llegar y desempacar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Trabajo matutino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Compromiso, Himno Nacional, Bear T.V. (anuncios matutistinos)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Reunión matutina (Calendario)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Eureka Math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Especiales (Música, P.E. Español, Arte)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Almuerzo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Wilson Fundations (Phonics/Word Work)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Tiempo flexible (instrucción individualizada y dirigida)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Escritura (6+1 rasgos)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Receso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Alfabetización equilibrada (Leer en voz alta, Lectura guiada/Grupos pequeños)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Pack y merienda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endParaRPr sz="1800">
              <a:highlight>
                <a:srgbClr val="FF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g8fdff1a702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0925" y="1049350"/>
            <a:ext cx="3133200" cy="52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e48147f08_0_38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Información del aula: Zoom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8e48147f08_0_38"/>
          <p:cNvSpPr txBox="1">
            <a:spLocks noGrp="1"/>
          </p:cNvSpPr>
          <p:nvPr>
            <p:ph type="body" idx="1"/>
          </p:nvPr>
        </p:nvSpPr>
        <p:spPr>
          <a:xfrm>
            <a:off x="508392" y="1837228"/>
            <a:ext cx="6511386" cy="50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Así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 es </a:t>
            </a: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como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esperamos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 que </a:t>
            </a: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nos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reunamos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como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clase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Unirse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 a la </a:t>
            </a:r>
            <a:r>
              <a:rPr lang="en-US" sz="3300" dirty="0" err="1">
                <a:latin typeface="Comic Sans MS"/>
                <a:ea typeface="Comic Sans MS"/>
                <a:cs typeface="Comic Sans MS"/>
                <a:sym typeface="Comic Sans MS"/>
              </a:rPr>
              <a:t>reunión</a:t>
            </a:r>
            <a: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  <a:t> de zoom </a:t>
            </a:r>
            <a:br>
              <a:rPr lang="en-US" sz="33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300" u="sng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https://us02web.zoom.us/j/85213612894?pwd=WTYwWXNGWlhFdk1idDV2VFZPa2U3dz09</a:t>
            </a:r>
            <a:r>
              <a:rPr lang="en-US" sz="330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300" dirty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 dirty="0">
                <a:latin typeface="Arial"/>
                <a:ea typeface="Arial"/>
                <a:cs typeface="Arial"/>
                <a:sym typeface="Arial"/>
              </a:rPr>
              <a:t>Id. de la </a:t>
            </a:r>
            <a:r>
              <a:rPr lang="en-US" sz="3300" dirty="0" err="1">
                <a:latin typeface="Arial"/>
                <a:ea typeface="Arial"/>
                <a:cs typeface="Arial"/>
                <a:sym typeface="Arial"/>
              </a:rPr>
              <a:t>reunión</a:t>
            </a:r>
            <a:r>
              <a:rPr lang="en-US" sz="3300" dirty="0">
                <a:latin typeface="Arial"/>
                <a:ea typeface="Arial"/>
                <a:cs typeface="Arial"/>
                <a:sym typeface="Arial"/>
              </a:rPr>
              <a:t>: 852 1361 2894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 dirty="0" err="1">
                <a:latin typeface="Arial"/>
                <a:ea typeface="Arial"/>
                <a:cs typeface="Arial"/>
                <a:sym typeface="Arial"/>
              </a:rPr>
              <a:t>Contraseña</a:t>
            </a:r>
            <a:r>
              <a:rPr lang="en-US" sz="3300" dirty="0">
                <a:latin typeface="Arial"/>
                <a:ea typeface="Arial"/>
                <a:cs typeface="Arial"/>
                <a:sym typeface="Arial"/>
              </a:rPr>
              <a:t>: Bears20</a:t>
            </a:r>
            <a:endParaRPr sz="3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37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g8e48147f08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1397" y="2509950"/>
            <a:ext cx="4283074" cy="360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e4737ec8d_1_0"/>
          <p:cNvSpPr txBox="1">
            <a:spLocks noGrp="1"/>
          </p:cNvSpPr>
          <p:nvPr>
            <p:ph type="title"/>
          </p:nvPr>
        </p:nvSpPr>
        <p:spPr>
          <a:xfrm>
            <a:off x="0" y="366328"/>
            <a:ext cx="118341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Expectativas de Aprendizaje Virtual</a:t>
            </a: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g8e4737ec8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9025" y="1526525"/>
            <a:ext cx="8995930" cy="53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8e4737ec8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2276" y="1081973"/>
            <a:ext cx="1205926" cy="87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8e4737ec8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0025" y="115825"/>
            <a:ext cx="2470425" cy="280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1423</Words>
  <Application>Microsoft Office PowerPoint</Application>
  <PresentationFormat>Widescreen</PresentationFormat>
  <Paragraphs>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Lora</vt:lpstr>
      <vt:lpstr>Roboto</vt:lpstr>
      <vt:lpstr>Office Theme</vt:lpstr>
      <vt:lpstr>Bienvenidos a la señora Cheney y al aula de la Sra. Norwood.  </vt:lpstr>
      <vt:lpstr>Conocer a la Sra. Cheney </vt:lpstr>
      <vt:lpstr>Sra. Cheney Likes:</vt:lpstr>
      <vt:lpstr>Conozca a la Sra. Norwood </vt:lpstr>
      <vt:lpstr>Sra. Norwood Likes:</vt:lpstr>
      <vt:lpstr>Información en el aula: itslearning LMS </vt:lpstr>
      <vt:lpstr> Un día típico en el aula</vt:lpstr>
      <vt:lpstr>Información del aula: Zoom </vt:lpstr>
      <vt:lpstr>   Expectativas de Aprendizaje Virtual</vt:lpstr>
      <vt:lpstr>Información en el aula: Habilidades para trabajar </vt:lpstr>
      <vt:lpstr>Información en el aula: Habilidades para trabajar </vt:lpstr>
      <vt:lpstr>Información en el aula: Habilidades para trabajar </vt:lpstr>
      <vt:lpstr>Información en el aula: Habilidades para trabajar </vt:lpstr>
      <vt:lpstr>Información del aula: Lista de suministros </vt:lpstr>
      <vt:lpstr>Información del aula: Código de vestimenta </vt:lpstr>
      <vt:lpstr>Información del estudiante </vt:lpstr>
      <vt:lpstr>Información de 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la señora Cheney y al aula de la Sra. Norwood.  </dc:title>
  <dc:creator>Regan Cokain</dc:creator>
  <cp:lastModifiedBy>Regan Cokain</cp:lastModifiedBy>
  <cp:revision>1</cp:revision>
  <dcterms:created xsi:type="dcterms:W3CDTF">2020-08-11T22:55:34Z</dcterms:created>
  <dcterms:modified xsi:type="dcterms:W3CDTF">2020-08-11T23:01:05Z</dcterms:modified>
</cp:coreProperties>
</file>